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9" r:id="rId3"/>
    <p:sldId id="271" r:id="rId4"/>
    <p:sldId id="270" r:id="rId5"/>
    <p:sldId id="260" r:id="rId6"/>
    <p:sldId id="257" r:id="rId7"/>
    <p:sldId id="258" r:id="rId8"/>
    <p:sldId id="264" r:id="rId9"/>
    <p:sldId id="266" r:id="rId10"/>
    <p:sldId id="265" r:id="rId11"/>
    <p:sldId id="261" r:id="rId12"/>
    <p:sldId id="263"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800"/>
    <a:srgbClr val="242124"/>
    <a:srgbClr val="202124"/>
    <a:srgbClr val="202125"/>
    <a:srgbClr val="FFFFFF"/>
    <a:srgbClr val="212421"/>
    <a:srgbClr val="DBD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2160"/>
        <p:guide pos="3840"/>
        <p:guide pos="39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49937F-8442-45FE-A260-C3223194414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21FA0F9-21D3-4CE9-8077-9B587A72B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D5D04F-2C0B-4C88-940C-47F52741DDA2}"/>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333D71CC-AD96-459A-89CF-93E7D996FF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E96D05-38C8-4D7F-AC00-2424A1477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37936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0EC9B-2F38-4E43-8831-B3C77604B31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752B76-898C-402B-8DC5-7798EFC24A7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38499E-55D9-40EE-9944-DA82045B6B66}"/>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9834BD32-17AC-4173-BA7F-105963B891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E01225-293F-4B2D-809A-A15244819A67}"/>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94725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6CD1EA-DC02-4CAA-9847-261FC96044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F81A121-9371-4743-9571-FE45D02B86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DF9290-6B8A-456C-AE06-4DB2CF5D64B9}"/>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6E5816CD-23C7-4ADD-AB36-CBDD190F7B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BD1D56-56B7-4794-810E-64356A30D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8148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076C7-9933-441B-BE49-3497656DBA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4EB36C-2D60-4E3E-81D5-D4212330B4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EF9F0F-180C-42D2-8232-9EDF0B5B137C}"/>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6AD7CEB4-3007-4F20-B076-23C0D25EB3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3B4E1A-6138-488F-8BF2-F7BD4C9453B9}"/>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13256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BAC82-31D0-4CF6-9C2F-2771B55FA7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7D4CF2B-F9B1-4F10-87B9-D14668367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D55AD31-2EC1-4DA9-9F2B-DE5F12903A7D}"/>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B6F3FDAC-3EFF-43F4-8B39-F1F18B52B1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0E49FF-5EE8-4691-B600-95C749DAD21C}"/>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6660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13B0FD-EA18-4793-BC21-BF0F7B71215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554AB6-5A90-437B-A4AA-855F5478482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20D3A3-D112-4F16-A47D-888287500BA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A27A50-FF0E-4EEB-9E3A-96BF0348F98A}"/>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BCA99F37-207D-4D8B-AF97-B9069C6032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419A20-7AD8-42AC-93B1-707F2823D665}"/>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67347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4ECE4-6D13-4E90-B723-6379727D874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DD5E7C-A0BD-41C6-82F7-D8B533581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72F896B-DAE0-4406-BB4E-7DBC40607A3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86CF5C1-D618-427F-9C57-90DC1443E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99D42F-A2EF-4346-B060-25A056116DC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66ACEC-4DC0-49C7-BCFE-9F523BAB506B}"/>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8" name="Segnaposto piè di pagina 7">
            <a:extLst>
              <a:ext uri="{FF2B5EF4-FFF2-40B4-BE49-F238E27FC236}">
                <a16:creationId xmlns:a16="http://schemas.microsoft.com/office/drawing/2014/main" id="{6D055F4D-40C1-4402-8B20-69AC8DDE1E3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120C68A-D8A7-4836-B235-D534886075C1}"/>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63489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86D9D5-4EA3-474B-AA01-48C1BB877D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F451B45-6262-4933-B372-12F794B75E7F}"/>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4" name="Segnaposto piè di pagina 3">
            <a:extLst>
              <a:ext uri="{FF2B5EF4-FFF2-40B4-BE49-F238E27FC236}">
                <a16:creationId xmlns:a16="http://schemas.microsoft.com/office/drawing/2014/main" id="{185623A9-F727-4A64-AD63-E849B38E0D1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20EE83F-AB8D-4606-A97A-2037B7F1A2A6}"/>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47709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CC10B4-803C-4393-A298-86EDF9DB2210}"/>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3" name="Segnaposto piè di pagina 2">
            <a:extLst>
              <a:ext uri="{FF2B5EF4-FFF2-40B4-BE49-F238E27FC236}">
                <a16:creationId xmlns:a16="http://schemas.microsoft.com/office/drawing/2014/main" id="{FF916C1F-D887-4072-98A0-F18651E34E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918AD1F-0B81-4D85-B2B2-08D5583C497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73375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F4DA2E-FE27-4B10-83DA-6C388EA64E7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26EC3C-90C1-40B6-9275-BDCB0D734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4CEA4E5-CE90-483C-A52E-70F82742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1DE3B-6E81-4E91-BD1C-1899BF12B222}"/>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94A85143-F867-40A8-B0AD-39A8D383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4A3844-939A-4C46-8220-A5885EEA89F8}"/>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484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C2D688-90FB-4451-8945-A071449A848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C8DDBC-BF3E-4C6A-9F4B-C4F0BAD6D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1BAF55-E90A-48E1-98DA-2B8406926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12BBBC-4329-4CFA-8AE0-38E94CC5C20F}"/>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464EEC63-E5DE-43A7-88B9-048BAF5B78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1A9FAE-7080-48A8-BE3B-E2CAC930393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3455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7805F85-343A-4B87-BB4A-BA5055BAD1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5CFB92-E22A-4B6E-929F-BCC54C156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1A28D9-2576-4C72-8E78-3BAA0D03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5CA43F11-7DF8-4FF0-8BC2-424E77993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B99B9C4-51C2-4F0D-997C-1043D51D6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69A40-DD24-4196-B7B9-AD7CA5BFC645}" type="slidenum">
              <a:rPr lang="it-IT" smtClean="0"/>
              <a:t>‹N›</a:t>
            </a:fld>
            <a:endParaRPr lang="it-IT"/>
          </a:p>
        </p:txBody>
      </p:sp>
    </p:spTree>
    <p:extLst>
      <p:ext uri="{BB962C8B-B14F-4D97-AF65-F5344CB8AC3E}">
        <p14:creationId xmlns:p14="http://schemas.microsoft.com/office/powerpoint/2010/main" val="14401885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cxnSp>
        <p:nvCxnSpPr>
          <p:cNvPr id="14" name="Connettore diritto 13">
            <a:extLst>
              <a:ext uri="{FF2B5EF4-FFF2-40B4-BE49-F238E27FC236}">
                <a16:creationId xmlns:a16="http://schemas.microsoft.com/office/drawing/2014/main" id="{D40F9B1E-C8C8-42F0-BEF0-1CD90CE3CC59}"/>
              </a:ext>
            </a:extLst>
          </p:cNvPr>
          <p:cNvCxnSpPr>
            <a:cxnSpLocks/>
          </p:cNvCxnSpPr>
          <p:nvPr/>
        </p:nvCxnSpPr>
        <p:spPr>
          <a:xfrm>
            <a:off x="1053548" y="3429000"/>
            <a:ext cx="10068339" cy="0"/>
          </a:xfrm>
          <a:prstGeom prst="line">
            <a:avLst/>
          </a:prstGeom>
          <a:ln>
            <a:solidFill>
              <a:srgbClr val="202125"/>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69D3B067-F1BB-4E98-8503-03C23F305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89" y="496956"/>
            <a:ext cx="5505450" cy="5505450"/>
          </a:xfrm>
          <a:prstGeom prst="rect">
            <a:avLst/>
          </a:prstGeom>
        </p:spPr>
      </p:pic>
      <p:sp>
        <p:nvSpPr>
          <p:cNvPr id="2" name="Rettangolo 1">
            <a:extLst>
              <a:ext uri="{FF2B5EF4-FFF2-40B4-BE49-F238E27FC236}">
                <a16:creationId xmlns:a16="http://schemas.microsoft.com/office/drawing/2014/main" id="{33EF2959-3B11-4C0B-9D47-6B6F55C5107B}"/>
              </a:ext>
            </a:extLst>
          </p:cNvPr>
          <p:cNvSpPr/>
          <p:nvPr/>
        </p:nvSpPr>
        <p:spPr>
          <a:xfrm>
            <a:off x="0" y="6370982"/>
            <a:ext cx="12192000" cy="487017"/>
          </a:xfrm>
          <a:prstGeom prst="rect">
            <a:avLst/>
          </a:prstGeom>
          <a:solidFill>
            <a:srgbClr val="202124"/>
          </a:solidFill>
          <a:ln>
            <a:solidFill>
              <a:srgbClr val="2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33CF7E9F-37D4-40E9-B59E-DCEBC72EC468}"/>
              </a:ext>
            </a:extLst>
          </p:cNvPr>
          <p:cNvCxnSpPr>
            <a:cxnSpLocks/>
          </p:cNvCxnSpPr>
          <p:nvPr/>
        </p:nvCxnSpPr>
        <p:spPr>
          <a:xfrm>
            <a:off x="0" y="6361043"/>
            <a:ext cx="12192000" cy="0"/>
          </a:xfrm>
          <a:prstGeom prst="line">
            <a:avLst/>
          </a:prstGeom>
          <a:ln w="69850">
            <a:solidFill>
              <a:srgbClr val="FF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9DC7940E-EA2E-4DE6-866F-B5A71C09B932}"/>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DBDFA6AE-1844-4218-AFF1-E7C26731A10B}"/>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PROFILO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12" name="Immagine 11" descr="Immagine che contiene testo, elettronico, cellulare, telefono&#10;&#10;Descrizione generata automaticamente">
            <a:extLst>
              <a:ext uri="{FF2B5EF4-FFF2-40B4-BE49-F238E27FC236}">
                <a16:creationId xmlns:a16="http://schemas.microsoft.com/office/drawing/2014/main" id="{F914E71A-63EF-4132-A1C0-5CBC97625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462" y="1011953"/>
            <a:ext cx="1711545" cy="3511067"/>
          </a:xfrm>
          <a:prstGeom prst="rect">
            <a:avLst/>
          </a:prstGeom>
        </p:spPr>
      </p:pic>
      <p:pic>
        <p:nvPicPr>
          <p:cNvPr id="14" name="Immagine 13" descr="Immagine che contiene testo, elettronico, telefono, cellulare&#10;&#10;Descrizione generata automaticamente">
            <a:extLst>
              <a:ext uri="{FF2B5EF4-FFF2-40B4-BE49-F238E27FC236}">
                <a16:creationId xmlns:a16="http://schemas.microsoft.com/office/drawing/2014/main" id="{5523AE5B-35AC-42A2-BF83-C44470B9F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3434" y="3108355"/>
            <a:ext cx="1642465" cy="3511066"/>
          </a:xfrm>
          <a:prstGeom prst="rect">
            <a:avLst/>
          </a:prstGeom>
        </p:spPr>
      </p:pic>
      <p:pic>
        <p:nvPicPr>
          <p:cNvPr id="16" name="Immagine 15" descr="Immagine che contiene testo, iPod, elettronico, telefono&#10;&#10;Descrizione generata automaticamente">
            <a:extLst>
              <a:ext uri="{FF2B5EF4-FFF2-40B4-BE49-F238E27FC236}">
                <a16:creationId xmlns:a16="http://schemas.microsoft.com/office/drawing/2014/main" id="{017E302F-BD07-4CFB-AEFB-59E80574D335}"/>
              </a:ext>
            </a:extLst>
          </p:cNvPr>
          <p:cNvPicPr>
            <a:picLocks noChangeAspect="1"/>
          </p:cNvPicPr>
          <p:nvPr/>
        </p:nvPicPr>
        <p:blipFill rotWithShape="1">
          <a:blip r:embed="rId7">
            <a:extLst>
              <a:ext uri="{28A0092B-C50C-407E-A947-70E740481C1C}">
                <a14:useLocalDpi xmlns:a14="http://schemas.microsoft.com/office/drawing/2010/main" val="0"/>
              </a:ext>
            </a:extLst>
          </a:blip>
          <a:srcRect r="1141"/>
          <a:stretch/>
        </p:blipFill>
        <p:spPr>
          <a:xfrm>
            <a:off x="3210307" y="1011953"/>
            <a:ext cx="2541530" cy="5366073"/>
          </a:xfrm>
          <a:prstGeom prst="rect">
            <a:avLst/>
          </a:prstGeom>
        </p:spPr>
      </p:pic>
      <p:pic>
        <p:nvPicPr>
          <p:cNvPr id="18" name="Immagine 17" descr="Immagine che contiene testo, elettronico, cellulare&#10;&#10;Descrizione generata automaticamente">
            <a:extLst>
              <a:ext uri="{FF2B5EF4-FFF2-40B4-BE49-F238E27FC236}">
                <a16:creationId xmlns:a16="http://schemas.microsoft.com/office/drawing/2014/main" id="{78D11B43-C5DA-48A7-A0A5-AE8E806060C5}"/>
              </a:ext>
            </a:extLst>
          </p:cNvPr>
          <p:cNvPicPr>
            <a:picLocks noChangeAspect="1"/>
          </p:cNvPicPr>
          <p:nvPr/>
        </p:nvPicPr>
        <p:blipFill rotWithShape="1">
          <a:blip r:embed="rId8">
            <a:extLst>
              <a:ext uri="{28A0092B-C50C-407E-A947-70E740481C1C}">
                <a14:useLocalDpi xmlns:a14="http://schemas.microsoft.com/office/drawing/2010/main" val="0"/>
              </a:ext>
            </a:extLst>
          </a:blip>
          <a:srcRect l="1" r="1403"/>
          <a:stretch/>
        </p:blipFill>
        <p:spPr>
          <a:xfrm>
            <a:off x="8857117" y="114526"/>
            <a:ext cx="1457824" cy="3053866"/>
          </a:xfrm>
          <a:prstGeom prst="rect">
            <a:avLst/>
          </a:prstGeom>
        </p:spPr>
      </p:pic>
      <p:sp>
        <p:nvSpPr>
          <p:cNvPr id="20" name="Ovale 19">
            <a:extLst>
              <a:ext uri="{FF2B5EF4-FFF2-40B4-BE49-F238E27FC236}">
                <a16:creationId xmlns:a16="http://schemas.microsoft.com/office/drawing/2014/main" id="{185C391F-3C14-497E-8E50-5FAD75CC6674}"/>
              </a:ext>
            </a:extLst>
          </p:cNvPr>
          <p:cNvSpPr/>
          <p:nvPr/>
        </p:nvSpPr>
        <p:spPr>
          <a:xfrm>
            <a:off x="4242533"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2951A48D-CC78-4F07-B9FB-B413A41337BA}"/>
              </a:ext>
            </a:extLst>
          </p:cNvPr>
          <p:cNvSpPr/>
          <p:nvPr/>
        </p:nvSpPr>
        <p:spPr>
          <a:xfrm>
            <a:off x="6182727" y="1011953"/>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3" name="Ovale 22">
            <a:extLst>
              <a:ext uri="{FF2B5EF4-FFF2-40B4-BE49-F238E27FC236}">
                <a16:creationId xmlns:a16="http://schemas.microsoft.com/office/drawing/2014/main" id="{8018D80A-356F-42F9-9CEF-55A49996BF5C}"/>
              </a:ext>
            </a:extLst>
          </p:cNvPr>
          <p:cNvSpPr/>
          <p:nvPr/>
        </p:nvSpPr>
        <p:spPr>
          <a:xfrm>
            <a:off x="5169535"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4" name="Ovale 23">
            <a:extLst>
              <a:ext uri="{FF2B5EF4-FFF2-40B4-BE49-F238E27FC236}">
                <a16:creationId xmlns:a16="http://schemas.microsoft.com/office/drawing/2014/main" id="{16512859-5031-4E8F-B5E1-1BBD0F0E6791}"/>
              </a:ext>
            </a:extLst>
          </p:cNvPr>
          <p:cNvSpPr/>
          <p:nvPr/>
        </p:nvSpPr>
        <p:spPr>
          <a:xfrm>
            <a:off x="8863590" y="133739"/>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5" name="Ovale 24">
            <a:extLst>
              <a:ext uri="{FF2B5EF4-FFF2-40B4-BE49-F238E27FC236}">
                <a16:creationId xmlns:a16="http://schemas.microsoft.com/office/drawing/2014/main" id="{9853A790-CE26-4A53-BCA8-173B91D1631A}"/>
              </a:ext>
            </a:extLst>
          </p:cNvPr>
          <p:cNvSpPr/>
          <p:nvPr/>
        </p:nvSpPr>
        <p:spPr>
          <a:xfrm>
            <a:off x="8104751" y="3108355"/>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7" name="Ovale 26">
            <a:extLst>
              <a:ext uri="{FF2B5EF4-FFF2-40B4-BE49-F238E27FC236}">
                <a16:creationId xmlns:a16="http://schemas.microsoft.com/office/drawing/2014/main" id="{C4A2E5D3-DBE4-4729-88E0-311DB8348024}"/>
              </a:ext>
            </a:extLst>
          </p:cNvPr>
          <p:cNvSpPr/>
          <p:nvPr/>
        </p:nvSpPr>
        <p:spPr>
          <a:xfrm>
            <a:off x="3765197"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extLst>
              <a:ext uri="{FF2B5EF4-FFF2-40B4-BE49-F238E27FC236}">
                <a16:creationId xmlns:a16="http://schemas.microsoft.com/office/drawing/2014/main" id="{08935BC6-28A8-4ACB-AA78-097C84BB1AC9}"/>
              </a:ext>
            </a:extLst>
          </p:cNvPr>
          <p:cNvSpPr/>
          <p:nvPr/>
        </p:nvSpPr>
        <p:spPr>
          <a:xfrm>
            <a:off x="4935098"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pic>
        <p:nvPicPr>
          <p:cNvPr id="29" name="Immagine 28">
            <a:extLst>
              <a:ext uri="{FF2B5EF4-FFF2-40B4-BE49-F238E27FC236}">
                <a16:creationId xmlns:a16="http://schemas.microsoft.com/office/drawing/2014/main" id="{04EF72CF-6AD2-425D-9869-AE1D31C8BCCE}"/>
              </a:ext>
            </a:extLst>
          </p:cNvPr>
          <p:cNvPicPr>
            <a:picLocks noChangeAspect="1"/>
          </p:cNvPicPr>
          <p:nvPr/>
        </p:nvPicPr>
        <p:blipFill>
          <a:blip r:embed="rId9"/>
          <a:stretch>
            <a:fillRect/>
          </a:stretch>
        </p:blipFill>
        <p:spPr>
          <a:xfrm>
            <a:off x="10369592" y="2967657"/>
            <a:ext cx="1642465" cy="3410369"/>
          </a:xfrm>
          <a:prstGeom prst="rect">
            <a:avLst/>
          </a:prstGeom>
        </p:spPr>
      </p:pic>
      <p:sp>
        <p:nvSpPr>
          <p:cNvPr id="26" name="Ovale 25">
            <a:extLst>
              <a:ext uri="{FF2B5EF4-FFF2-40B4-BE49-F238E27FC236}">
                <a16:creationId xmlns:a16="http://schemas.microsoft.com/office/drawing/2014/main" id="{A745B13B-3726-4128-B3FC-AA47E38C4A0A}"/>
              </a:ext>
            </a:extLst>
          </p:cNvPr>
          <p:cNvSpPr/>
          <p:nvPr/>
        </p:nvSpPr>
        <p:spPr>
          <a:xfrm>
            <a:off x="10344148" y="320040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Tree>
    <p:extLst>
      <p:ext uri="{BB962C8B-B14F-4D97-AF65-F5344CB8AC3E}">
        <p14:creationId xmlns:p14="http://schemas.microsoft.com/office/powerpoint/2010/main" val="252093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sp>
        <p:nvSpPr>
          <p:cNvPr id="39" name="Ovale 38">
            <a:extLst>
              <a:ext uri="{FF2B5EF4-FFF2-40B4-BE49-F238E27FC236}">
                <a16:creationId xmlns:a16="http://schemas.microsoft.com/office/drawing/2014/main" id="{495D48FB-F6D8-4490-B428-62885D65E8A1}"/>
              </a:ext>
            </a:extLst>
          </p:cNvPr>
          <p:cNvSpPr>
            <a:spLocks noChangeAspect="1"/>
          </p:cNvSpPr>
          <p:nvPr/>
        </p:nvSpPr>
        <p:spPr>
          <a:xfrm>
            <a:off x="11577600" y="6246000"/>
            <a:ext cx="548640" cy="546401"/>
          </a:xfrm>
          <a:prstGeom prst="ellipse">
            <a:avLst/>
          </a:prstGeom>
          <a:solidFill>
            <a:srgbClr val="212421"/>
          </a:solidFill>
          <a:ln>
            <a:solidFill>
              <a:srgbClr val="FF8800"/>
            </a:solidFill>
            <a:extLst>
              <a:ext uri="{C807C97D-BFC1-408E-A445-0C87EB9F89A2}">
                <ask:lineSketchStyleProps xmlns:ask="http://schemas.microsoft.com/office/drawing/2018/sketchyshapes" sd="1219033472">
                  <a:custGeom>
                    <a:avLst/>
                    <a:gdLst>
                      <a:gd name="connsiteX0" fmla="*/ 0 w 710119"/>
                      <a:gd name="connsiteY0" fmla="*/ 340468 h 680936"/>
                      <a:gd name="connsiteX1" fmla="*/ 355060 w 710119"/>
                      <a:gd name="connsiteY1" fmla="*/ 0 h 680936"/>
                      <a:gd name="connsiteX2" fmla="*/ 710120 w 710119"/>
                      <a:gd name="connsiteY2" fmla="*/ 340468 h 680936"/>
                      <a:gd name="connsiteX3" fmla="*/ 355060 w 710119"/>
                      <a:gd name="connsiteY3" fmla="*/ 680936 h 680936"/>
                      <a:gd name="connsiteX4" fmla="*/ 0 w 710119"/>
                      <a:gd name="connsiteY4" fmla="*/ 340468 h 68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9" h="680936" fill="none" extrusionOk="0">
                        <a:moveTo>
                          <a:pt x="0" y="340468"/>
                        </a:moveTo>
                        <a:cubicBezTo>
                          <a:pt x="12626" y="153931"/>
                          <a:pt x="182266" y="-47951"/>
                          <a:pt x="355060" y="0"/>
                        </a:cubicBezTo>
                        <a:cubicBezTo>
                          <a:pt x="512829" y="-5869"/>
                          <a:pt x="680930" y="179916"/>
                          <a:pt x="710120" y="340468"/>
                        </a:cubicBezTo>
                        <a:cubicBezTo>
                          <a:pt x="708708" y="515038"/>
                          <a:pt x="524764" y="717611"/>
                          <a:pt x="355060" y="680936"/>
                        </a:cubicBezTo>
                        <a:cubicBezTo>
                          <a:pt x="180858" y="693192"/>
                          <a:pt x="4552" y="529597"/>
                          <a:pt x="0" y="340468"/>
                        </a:cubicBezTo>
                        <a:close/>
                      </a:path>
                      <a:path w="710119" h="680936" stroke="0" extrusionOk="0">
                        <a:moveTo>
                          <a:pt x="0" y="340468"/>
                        </a:moveTo>
                        <a:cubicBezTo>
                          <a:pt x="-40400" y="127513"/>
                          <a:pt x="130169" y="10808"/>
                          <a:pt x="355060" y="0"/>
                        </a:cubicBezTo>
                        <a:cubicBezTo>
                          <a:pt x="591549" y="8504"/>
                          <a:pt x="696582" y="152863"/>
                          <a:pt x="710120" y="340468"/>
                        </a:cubicBezTo>
                        <a:cubicBezTo>
                          <a:pt x="691250" y="546930"/>
                          <a:pt x="546189" y="708377"/>
                          <a:pt x="355060" y="680936"/>
                        </a:cubicBezTo>
                        <a:cubicBezTo>
                          <a:pt x="119224" y="659192"/>
                          <a:pt x="48916" y="551876"/>
                          <a:pt x="0" y="34046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8800"/>
                </a:solidFill>
              </a:rPr>
              <a:t>6</a:t>
            </a:r>
          </a:p>
        </p:txBody>
      </p:sp>
      <p:pic>
        <p:nvPicPr>
          <p:cNvPr id="6" name="Immagine 5">
            <a:extLst>
              <a:ext uri="{FF2B5EF4-FFF2-40B4-BE49-F238E27FC236}">
                <a16:creationId xmlns:a16="http://schemas.microsoft.com/office/drawing/2014/main" id="{40895E13-8B49-47DC-929B-333453BB8A2B}"/>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6"/>
            <a:ext cx="2500009" cy="4090513"/>
          </a:xfrm>
          <a:prstGeom prst="rect">
            <a:avLst/>
          </a:prstGeom>
        </p:spPr>
      </p:pic>
      <p:sp>
        <p:nvSpPr>
          <p:cNvPr id="11" name="Titolo 5">
            <a:extLst>
              <a:ext uri="{FF2B5EF4-FFF2-40B4-BE49-F238E27FC236}">
                <a16:creationId xmlns:a16="http://schemas.microsoft.com/office/drawing/2014/main" id="{42CA24E9-F88C-471E-815E-2359E4965D67}"/>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INFO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spTree>
    <p:extLst>
      <p:ext uri="{BB962C8B-B14F-4D97-AF65-F5344CB8AC3E}">
        <p14:creationId xmlns:p14="http://schemas.microsoft.com/office/powerpoint/2010/main" val="4777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5D460A9B-D7DD-42AA-87EE-4A6E8926D1F4}"/>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2"/>
          <a:stretch/>
        </p:blipFill>
        <p:spPr>
          <a:xfrm>
            <a:off x="335940" y="2767487"/>
            <a:ext cx="2500009" cy="4090513"/>
          </a:xfrm>
          <a:prstGeom prst="rect">
            <a:avLst/>
          </a:prstGeom>
        </p:spPr>
      </p:pic>
      <p:sp>
        <p:nvSpPr>
          <p:cNvPr id="11" name="Titolo 5">
            <a:extLst>
              <a:ext uri="{FF2B5EF4-FFF2-40B4-BE49-F238E27FC236}">
                <a16:creationId xmlns:a16="http://schemas.microsoft.com/office/drawing/2014/main" id="{464B85A4-BEE8-47C1-9367-927F9BFE25B2}"/>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CONTATTA SUPPORTO</a:t>
            </a:r>
          </a:p>
        </p:txBody>
      </p:sp>
      <p:pic>
        <p:nvPicPr>
          <p:cNvPr id="15" name="Immagine 14">
            <a:extLst>
              <a:ext uri="{FF2B5EF4-FFF2-40B4-BE49-F238E27FC236}">
                <a16:creationId xmlns:a16="http://schemas.microsoft.com/office/drawing/2014/main" id="{B2DB17BF-0265-4B66-940E-5CD573D51508}"/>
              </a:ext>
            </a:extLst>
          </p:cNvPr>
          <p:cNvPicPr>
            <a:picLocks noChangeAspect="1"/>
          </p:cNvPicPr>
          <p:nvPr/>
        </p:nvPicPr>
        <p:blipFill>
          <a:blip r:embed="rId5"/>
          <a:stretch>
            <a:fillRect/>
          </a:stretch>
        </p:blipFill>
        <p:spPr>
          <a:xfrm>
            <a:off x="8880475" y="2312988"/>
            <a:ext cx="2109258" cy="3386604"/>
          </a:xfrm>
          <a:prstGeom prst="rect">
            <a:avLst/>
          </a:prstGeom>
        </p:spPr>
      </p:pic>
      <p:sp>
        <p:nvSpPr>
          <p:cNvPr id="16" name="CasellaDiTesto 15">
            <a:extLst>
              <a:ext uri="{FF2B5EF4-FFF2-40B4-BE49-F238E27FC236}">
                <a16:creationId xmlns:a16="http://schemas.microsoft.com/office/drawing/2014/main" id="{15011856-80FE-4985-8D07-C69E21356541}"/>
              </a:ext>
            </a:extLst>
          </p:cNvPr>
          <p:cNvSpPr txBox="1"/>
          <p:nvPr/>
        </p:nvSpPr>
        <p:spPr>
          <a:xfrm>
            <a:off x="3660729" y="2967335"/>
            <a:ext cx="4207934" cy="923330"/>
          </a:xfrm>
          <a:prstGeom prst="rect">
            <a:avLst/>
          </a:prstGeom>
          <a:noFill/>
        </p:spPr>
        <p:txBody>
          <a:bodyPr wrap="square" rtlCol="0">
            <a:spAutoFit/>
          </a:bodyPr>
          <a:lstStyle/>
          <a:p>
            <a:r>
              <a:rPr lang="it-IT" dirty="0"/>
              <a:t>Permette di aprire un’applicazione di posta elettronica a scelta installata sul proprio dispositivo e contattare il supporto.</a:t>
            </a:r>
          </a:p>
        </p:txBody>
      </p:sp>
      <p:cxnSp>
        <p:nvCxnSpPr>
          <p:cNvPr id="12" name="Connettore 2 11">
            <a:extLst>
              <a:ext uri="{FF2B5EF4-FFF2-40B4-BE49-F238E27FC236}">
                <a16:creationId xmlns:a16="http://schemas.microsoft.com/office/drawing/2014/main" id="{01CEAA05-04F5-4661-916F-35B33AA08519}"/>
              </a:ext>
            </a:extLst>
          </p:cNvPr>
          <p:cNvCxnSpPr>
            <a:cxnSpLocks/>
          </p:cNvCxnSpPr>
          <p:nvPr/>
        </p:nvCxnSpPr>
        <p:spPr>
          <a:xfrm flipV="1">
            <a:off x="2494722" y="4224253"/>
            <a:ext cx="6539948" cy="1619957"/>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elettronico, screenshot&#10;&#10;Descrizione generata automaticamente">
            <a:extLst>
              <a:ext uri="{FF2B5EF4-FFF2-40B4-BE49-F238E27FC236}">
                <a16:creationId xmlns:a16="http://schemas.microsoft.com/office/drawing/2014/main" id="{C0DF506B-FE87-4461-83CC-2C5B6B20DC83}"/>
              </a:ext>
            </a:extLst>
          </p:cNvPr>
          <p:cNvPicPr>
            <a:picLocks noChangeAspect="1"/>
          </p:cNvPicPr>
          <p:nvPr/>
        </p:nvPicPr>
        <p:blipFill rotWithShape="1">
          <a:blip r:embed="rId6">
            <a:extLst>
              <a:ext uri="{28A0092B-C50C-407E-A947-70E740481C1C}">
                <a14:useLocalDpi xmlns:a14="http://schemas.microsoft.com/office/drawing/2010/main" val="0"/>
              </a:ext>
            </a:extLst>
          </a:blip>
          <a:srcRect t="65090" b="6093"/>
          <a:stretch/>
        </p:blipFill>
        <p:spPr>
          <a:xfrm>
            <a:off x="4221646" y="4224253"/>
            <a:ext cx="3086100" cy="1976285"/>
          </a:xfrm>
          <a:prstGeom prst="rect">
            <a:avLst/>
          </a:prstGeom>
        </p:spPr>
      </p:pic>
    </p:spTree>
    <p:extLst>
      <p:ext uri="{BB962C8B-B14F-4D97-AF65-F5344CB8AC3E}">
        <p14:creationId xmlns:p14="http://schemas.microsoft.com/office/powerpoint/2010/main" val="9637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lstStyle/>
          <a:p>
            <a:r>
              <a:rPr lang="it-IT" dirty="0" err="1">
                <a:solidFill>
                  <a:srgbClr val="212421"/>
                </a:solidFill>
                <a:latin typeface="Bangers" panose="00000500000000000000" pitchFamily="2" charset="0"/>
              </a:rPr>
              <a:t>COS’è</a:t>
            </a:r>
            <a:r>
              <a:rPr lang="it-IT" dirty="0">
                <a:solidFill>
                  <a:srgbClr val="212421"/>
                </a:solidFill>
                <a:latin typeface="Bangers" panose="00000500000000000000" pitchFamily="2" charset="0"/>
              </a:rPr>
              <a:t> Pony </a:t>
            </a:r>
            <a:r>
              <a:rPr lang="it-IT" dirty="0" err="1">
                <a:solidFill>
                  <a:srgbClr val="212421"/>
                </a:solidFill>
                <a:latin typeface="Bangers" panose="00000500000000000000" pitchFamily="2" charset="0"/>
              </a:rPr>
              <a:t>helper</a:t>
            </a:r>
            <a:r>
              <a:rPr lang="it-IT" dirty="0">
                <a:solidFill>
                  <a:srgbClr val="212421"/>
                </a:solidFill>
                <a:latin typeface="Bangers" panose="00000500000000000000" pitchFamily="2" charset="0"/>
              </a:rPr>
              <a:t>?</a:t>
            </a:r>
          </a:p>
        </p:txBody>
      </p:sp>
      <p:pic>
        <p:nvPicPr>
          <p:cNvPr id="13" name="Immagine 12">
            <a:extLst>
              <a:ext uri="{FF2B5EF4-FFF2-40B4-BE49-F238E27FC236}">
                <a16:creationId xmlns:a16="http://schemas.microsoft.com/office/drawing/2014/main" id="{DF2C69D1-C109-4FD8-84C5-03FDCF0AF3C5}"/>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6EDD4FCC-0179-4F21-AB40-88B6019CDC68}"/>
              </a:ext>
            </a:extLst>
          </p:cNvPr>
          <p:cNvSpPr txBox="1"/>
          <p:nvPr/>
        </p:nvSpPr>
        <p:spPr>
          <a:xfrm>
            <a:off x="3445933" y="1715415"/>
            <a:ext cx="7632243" cy="4193905"/>
          </a:xfrm>
          <a:prstGeom prst="rect">
            <a:avLst/>
          </a:prstGeom>
          <a:noFill/>
          <a:ln>
            <a:noFill/>
          </a:ln>
        </p:spPr>
        <p:txBody>
          <a:bodyPr wrap="square" rtlCol="0">
            <a:spAutoFit/>
          </a:bodyPr>
          <a:lstStyle/>
          <a:p>
            <a:pPr algn="ctr">
              <a:lnSpc>
                <a:spcPct val="150000"/>
              </a:lnSpc>
            </a:pPr>
            <a:r>
              <a:rPr lang="it-IT" dirty="0">
                <a:solidFill>
                  <a:srgbClr val="202125"/>
                </a:solidFill>
                <a:latin typeface="Arial Rounded MT Bold" panose="020F0704030504030204" pitchFamily="34" charset="0"/>
              </a:rPr>
              <a:t>Pony </a:t>
            </a:r>
            <a:r>
              <a:rPr lang="it-IT" dirty="0" err="1">
                <a:solidFill>
                  <a:srgbClr val="202125"/>
                </a:solidFill>
                <a:latin typeface="Arial Rounded MT Bold" panose="020F0704030504030204" pitchFamily="34" charset="0"/>
              </a:rPr>
              <a:t>Helper</a:t>
            </a:r>
            <a:r>
              <a:rPr lang="it-IT" dirty="0">
                <a:solidFill>
                  <a:srgbClr val="202125"/>
                </a:solidFill>
                <a:latin typeface="Arial Rounded MT Bold" panose="020F0704030504030204" pitchFamily="34" charset="0"/>
              </a:rPr>
              <a:t> è </a:t>
            </a:r>
            <a:r>
              <a:rPr lang="it-IT" dirty="0" err="1">
                <a:solidFill>
                  <a:srgbClr val="202125"/>
                </a:solidFill>
                <a:latin typeface="Arial Rounded MT Bold" panose="020F0704030504030204" pitchFamily="34" charset="0"/>
              </a:rPr>
              <a:t>un’app</a:t>
            </a:r>
            <a:r>
              <a:rPr lang="it-IT" dirty="0">
                <a:solidFill>
                  <a:srgbClr val="202125"/>
                </a:solidFill>
                <a:latin typeface="Arial Rounded MT Bold" panose="020F0704030504030204" pitchFamily="34" charset="0"/>
              </a:rPr>
              <a:t> </a:t>
            </a:r>
            <a:r>
              <a:rPr lang="it-IT" dirty="0" err="1">
                <a:solidFill>
                  <a:srgbClr val="202125"/>
                </a:solidFill>
                <a:latin typeface="Arial Rounded MT Bold" panose="020F0704030504030204" pitchFamily="34" charset="0"/>
              </a:rPr>
              <a:t>android</a:t>
            </a:r>
            <a:r>
              <a:rPr lang="it-IT" dirty="0">
                <a:solidFill>
                  <a:srgbClr val="202125"/>
                </a:solidFill>
                <a:latin typeface="Arial Rounded MT Bold" panose="020F0704030504030204" pitchFamily="34" charset="0"/>
              </a:rPr>
              <a:t> pensata per i fattorini. </a:t>
            </a:r>
          </a:p>
          <a:p>
            <a:pPr algn="ctr">
              <a:lnSpc>
                <a:spcPct val="150000"/>
              </a:lnSpc>
            </a:pPr>
            <a:endParaRPr lang="it-IT" dirty="0">
              <a:solidFill>
                <a:srgbClr val="202125"/>
              </a:solidFill>
              <a:latin typeface="Arial Rounded MT Bold" panose="020F0704030504030204" pitchFamily="34" charset="0"/>
            </a:endParaRPr>
          </a:p>
          <a:p>
            <a:pPr>
              <a:lnSpc>
                <a:spcPct val="150000"/>
              </a:lnSpc>
            </a:pPr>
            <a:r>
              <a:rPr lang="it-IT" dirty="0">
                <a:solidFill>
                  <a:srgbClr val="202125"/>
                </a:solidFill>
                <a:latin typeface="Arial Rounded MT Bold" panose="020F0704030504030204" pitchFamily="34" charset="0"/>
              </a:rPr>
              <a:t>OBIETTIVO: </a:t>
            </a:r>
          </a:p>
          <a:p>
            <a:pPr marL="285750" indent="-285750" algn="just">
              <a:lnSpc>
                <a:spcPct val="150000"/>
              </a:lnSpc>
              <a:buFont typeface="Arial" panose="020B0604020202020204" pitchFamily="34" charset="0"/>
              <a:buChar char="•"/>
            </a:pPr>
            <a:r>
              <a:rPr lang="it-IT" dirty="0">
                <a:solidFill>
                  <a:srgbClr val="202125"/>
                </a:solidFill>
                <a:latin typeface="Arial Rounded MT Bold" panose="020F0704030504030204" pitchFamily="34" charset="0"/>
              </a:rPr>
              <a:t>Fornire un supporto per facilitare la gestione dei turni e delle entrate</a:t>
            </a:r>
          </a:p>
          <a:p>
            <a:pPr marL="285750" indent="-285750" algn="just">
              <a:lnSpc>
                <a:spcPct val="150000"/>
              </a:lnSpc>
              <a:buFont typeface="Arial" panose="020B0604020202020204" pitchFamily="34" charset="0"/>
              <a:buChar char="•"/>
            </a:pPr>
            <a:r>
              <a:rPr lang="it-IT" dirty="0">
                <a:solidFill>
                  <a:srgbClr val="202125"/>
                </a:solidFill>
                <a:latin typeface="Arial Rounded MT Bold" panose="020F0704030504030204" pitchFamily="34" charset="0"/>
              </a:rPr>
              <a:t>Permettere di velocizzare le consegne memorizzando le destinazioni effettuate in precedenza attraverso la localizzazione,  garantendo una precisione ottima specialmente se ci si trova in un contesto di città di piccole dimensioni.</a:t>
            </a:r>
          </a:p>
          <a:p>
            <a:pPr algn="ctr">
              <a:lnSpc>
                <a:spcPct val="150000"/>
              </a:lnSpc>
            </a:pPr>
            <a:endParaRPr lang="it-IT" dirty="0">
              <a:solidFill>
                <a:srgbClr val="202125"/>
              </a:solidFill>
              <a:latin typeface="Arial Rounded MT Bold" panose="020F0704030504030204" pitchFamily="34" charset="0"/>
            </a:endParaRPr>
          </a:p>
        </p:txBody>
      </p:sp>
    </p:spTree>
    <p:extLst>
      <p:ext uri="{BB962C8B-B14F-4D97-AF65-F5344CB8AC3E}">
        <p14:creationId xmlns:p14="http://schemas.microsoft.com/office/powerpoint/2010/main" val="932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10089" y="40655"/>
            <a:ext cx="8595360" cy="998289"/>
          </a:xfrm>
        </p:spPr>
        <p:txBody>
          <a:bodyPr/>
          <a:lstStyle/>
          <a:p>
            <a:r>
              <a:rPr lang="it-IT">
                <a:solidFill>
                  <a:srgbClr val="212421"/>
                </a:solidFill>
                <a:latin typeface="Bangers" panose="00000500000000000000" pitchFamily="2" charset="0"/>
              </a:rPr>
              <a:t>STRUTTURA INTERNA</a:t>
            </a:r>
            <a:endParaRPr lang="it-IT" dirty="0">
              <a:solidFill>
                <a:srgbClr val="212421"/>
              </a:solidFill>
              <a:latin typeface="Bangers" panose="00000500000000000000" pitchFamily="2" charset="0"/>
            </a:endParaRPr>
          </a:p>
        </p:txBody>
      </p:sp>
      <p:pic>
        <p:nvPicPr>
          <p:cNvPr id="13" name="Immagine 12">
            <a:extLst>
              <a:ext uri="{FF2B5EF4-FFF2-40B4-BE49-F238E27FC236}">
                <a16:creationId xmlns:a16="http://schemas.microsoft.com/office/drawing/2014/main" id="{12854EE6-E1D4-44A4-9CAC-F3D2C5BB1222}"/>
              </a:ext>
            </a:extLst>
          </p:cNvPr>
          <p:cNvPicPr>
            <a:picLocks noChangeAspect="1"/>
          </p:cNvPicPr>
          <p:nvPr/>
        </p:nvPicPr>
        <p:blipFill>
          <a:blip r:embed="rId4"/>
          <a:stretch>
            <a:fillRect/>
          </a:stretch>
        </p:blipFill>
        <p:spPr>
          <a:xfrm flipH="1">
            <a:off x="11078177" y="0"/>
            <a:ext cx="1113823" cy="2174496"/>
          </a:xfrm>
          <a:prstGeom prst="rect">
            <a:avLst/>
          </a:prstGeom>
        </p:spPr>
      </p:pic>
      <p:pic>
        <p:nvPicPr>
          <p:cNvPr id="23" name="Immagine 22">
            <a:extLst>
              <a:ext uri="{FF2B5EF4-FFF2-40B4-BE49-F238E27FC236}">
                <a16:creationId xmlns:a16="http://schemas.microsoft.com/office/drawing/2014/main" id="{11A880BA-737C-45E0-8D61-994BCD695E0F}"/>
              </a:ext>
            </a:extLst>
          </p:cNvPr>
          <p:cNvPicPr>
            <a:picLocks noChangeAspect="1"/>
          </p:cNvPicPr>
          <p:nvPr/>
        </p:nvPicPr>
        <p:blipFill>
          <a:blip r:embed="rId5"/>
          <a:stretch>
            <a:fillRect/>
          </a:stretch>
        </p:blipFill>
        <p:spPr>
          <a:xfrm>
            <a:off x="3059095" y="1157251"/>
            <a:ext cx="7870076" cy="5361949"/>
          </a:xfrm>
          <a:prstGeom prst="rect">
            <a:avLst/>
          </a:prstGeom>
        </p:spPr>
      </p:pic>
    </p:spTree>
    <p:extLst>
      <p:ext uri="{BB962C8B-B14F-4D97-AF65-F5344CB8AC3E}">
        <p14:creationId xmlns:p14="http://schemas.microsoft.com/office/powerpoint/2010/main" val="23201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normAutofit/>
          </a:bodyPr>
          <a:lstStyle/>
          <a:p>
            <a:r>
              <a:rPr lang="it-IT" dirty="0">
                <a:solidFill>
                  <a:srgbClr val="212421"/>
                </a:solidFill>
                <a:latin typeface="Bangers" panose="00000500000000000000" pitchFamily="2" charset="0"/>
              </a:rPr>
              <a:t>Informazioni tecniche</a:t>
            </a:r>
          </a:p>
        </p:txBody>
      </p:sp>
      <p:pic>
        <p:nvPicPr>
          <p:cNvPr id="13" name="Immagine 12">
            <a:extLst>
              <a:ext uri="{FF2B5EF4-FFF2-40B4-BE49-F238E27FC236}">
                <a16:creationId xmlns:a16="http://schemas.microsoft.com/office/drawing/2014/main" id="{A7B8A890-190E-4737-BF35-05550ABD504D}"/>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CD30A0E1-93D8-41F4-9F5F-FFDE6428FA43}"/>
              </a:ext>
            </a:extLst>
          </p:cNvPr>
          <p:cNvSpPr txBox="1"/>
          <p:nvPr/>
        </p:nvSpPr>
        <p:spPr>
          <a:xfrm>
            <a:off x="3412998" y="1967590"/>
            <a:ext cx="7733843" cy="3970318"/>
          </a:xfrm>
          <a:prstGeom prst="rect">
            <a:avLst/>
          </a:prstGeom>
          <a:noFill/>
        </p:spPr>
        <p:txBody>
          <a:bodyPr wrap="square" rtlCol="0">
            <a:spAutoFit/>
          </a:bodyPr>
          <a:lstStyle/>
          <a:p>
            <a:pPr marL="285750" indent="-285750">
              <a:buFont typeface="Arial" panose="020B0604020202020204" pitchFamily="34" charset="0"/>
              <a:buChar char="•"/>
            </a:pPr>
            <a:r>
              <a:rPr lang="it-IT" b="1" dirty="0"/>
              <a:t>LIVELLO MINIMO API</a:t>
            </a:r>
            <a:r>
              <a:rPr lang="it-IT" dirty="0"/>
              <a:t>: 26 (Android 8.0) -&gt; dovuto all’utilizzo di </a:t>
            </a:r>
            <a:r>
              <a:rPr lang="it-IT" dirty="0" err="1"/>
              <a:t>Java.Time</a:t>
            </a:r>
            <a:r>
              <a:rPr lang="it-IT" dirty="0"/>
              <a:t> per la gestione delle date</a:t>
            </a:r>
          </a:p>
          <a:p>
            <a:pPr marL="285750" indent="-285750">
              <a:lnSpc>
                <a:spcPct val="200000"/>
              </a:lnSpc>
              <a:buFont typeface="Arial" panose="020B0604020202020204" pitchFamily="34" charset="0"/>
              <a:buChar char="•"/>
            </a:pPr>
            <a:r>
              <a:rPr lang="it-IT" b="1" dirty="0"/>
              <a:t>UTILLIZZO GOOGLE SERVICES </a:t>
            </a:r>
            <a:r>
              <a:rPr lang="it-IT" dirty="0"/>
              <a:t>-&gt; necessari per la localizzazione</a:t>
            </a:r>
          </a:p>
          <a:p>
            <a:pPr marL="285750" indent="-285750">
              <a:lnSpc>
                <a:spcPct val="200000"/>
              </a:lnSpc>
              <a:buFont typeface="Arial" panose="020B0604020202020204" pitchFamily="34" charset="0"/>
              <a:buChar char="•"/>
            </a:pPr>
            <a:r>
              <a:rPr lang="it-IT" b="1" u="sng" dirty="0"/>
              <a:t>NON</a:t>
            </a:r>
            <a:r>
              <a:rPr lang="it-IT" b="1" dirty="0"/>
              <a:t> NECESSITA DI ACESSO A INTERNET</a:t>
            </a:r>
          </a:p>
          <a:p>
            <a:pPr marL="285750" indent="-285750">
              <a:lnSpc>
                <a:spcPct val="200000"/>
              </a:lnSpc>
              <a:buFont typeface="Arial" panose="020B0604020202020204" pitchFamily="34" charset="0"/>
              <a:buChar char="•"/>
            </a:pPr>
            <a:r>
              <a:rPr lang="it-IT" b="1" dirty="0"/>
              <a:t>DATABASE LOCALE</a:t>
            </a:r>
          </a:p>
          <a:p>
            <a:pPr marL="285750" indent="-285750">
              <a:lnSpc>
                <a:spcPct val="200000"/>
              </a:lnSpc>
              <a:buFont typeface="Arial" panose="020B0604020202020204" pitchFamily="34" charset="0"/>
              <a:buChar char="•"/>
            </a:pPr>
            <a:r>
              <a:rPr lang="it-IT" b="1" dirty="0"/>
              <a:t>27 CLASSI e 14 LAYOUT</a:t>
            </a:r>
          </a:p>
          <a:p>
            <a:pPr marL="285750" indent="-285750">
              <a:lnSpc>
                <a:spcPct val="200000"/>
              </a:lnSpc>
              <a:buFont typeface="Arial" panose="020B0604020202020204" pitchFamily="34" charset="0"/>
              <a:buChar char="•"/>
            </a:pPr>
            <a:r>
              <a:rPr lang="it-IT" b="1" dirty="0"/>
              <a:t>COLLEGAMENTO CON ALTRE APP DEL DISPOSITIVO MEDIANTE INTENT: </a:t>
            </a:r>
          </a:p>
          <a:p>
            <a:pPr lvl="3"/>
            <a:r>
              <a:rPr lang="it-IT" dirty="0"/>
              <a:t>-&gt; apertura di Google Maps per raggiungere le destinazioni</a:t>
            </a:r>
          </a:p>
          <a:p>
            <a:pPr lvl="3"/>
            <a:r>
              <a:rPr lang="it-IT" dirty="0"/>
              <a:t>-&gt; apertura di posta elettronica per contattare supporto</a:t>
            </a:r>
          </a:p>
        </p:txBody>
      </p:sp>
    </p:spTree>
    <p:extLst>
      <p:ext uri="{BB962C8B-B14F-4D97-AF65-F5344CB8AC3E}">
        <p14:creationId xmlns:p14="http://schemas.microsoft.com/office/powerpoint/2010/main" val="75964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2DC64D3A-1CA2-4200-A7CA-9338115F9A1E}"/>
              </a:ext>
            </a:extLst>
          </p:cNvPr>
          <p:cNvSpPr/>
          <p:nvPr/>
        </p:nvSpPr>
        <p:spPr>
          <a:xfrm>
            <a:off x="3229190" y="4874792"/>
            <a:ext cx="2500009" cy="106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44358" y="55658"/>
            <a:ext cx="8595360" cy="998289"/>
          </a:xfrm>
        </p:spPr>
        <p:txBody>
          <a:bodyPr/>
          <a:lstStyle/>
          <a:p>
            <a:r>
              <a:rPr lang="it-IT" dirty="0">
                <a:solidFill>
                  <a:srgbClr val="212421"/>
                </a:solidFill>
                <a:latin typeface="Bangers" panose="00000500000000000000" pitchFamily="2" charset="0"/>
              </a:rPr>
              <a:t>STRUMENTI utilizzati</a:t>
            </a:r>
          </a:p>
        </p:txBody>
      </p:sp>
      <p:pic>
        <p:nvPicPr>
          <p:cNvPr id="1030" name="Picture 6" descr="Oracle lancia Java SE 11 per aumentare la produttività degli sviluppatori">
            <a:extLst>
              <a:ext uri="{FF2B5EF4-FFF2-40B4-BE49-F238E27FC236}">
                <a16:creationId xmlns:a16="http://schemas.microsoft.com/office/drawing/2014/main" id="{6FCF5AE6-609D-46C5-86A8-5227AF23C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035" y="1435510"/>
            <a:ext cx="1932819" cy="1449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7FA237D-F73C-4058-95CB-1B3BDF6A1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0189" y="3813962"/>
            <a:ext cx="2240697" cy="106083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6FC00687-E965-4921-BB6F-1CB9CDC4BF08}"/>
              </a:ext>
            </a:extLst>
          </p:cNvPr>
          <p:cNvPicPr>
            <a:picLocks noChangeAspect="1"/>
          </p:cNvPicPr>
          <p:nvPr/>
        </p:nvPicPr>
        <p:blipFill>
          <a:blip r:embed="rId6"/>
          <a:stretch>
            <a:fillRect/>
          </a:stretch>
        </p:blipFill>
        <p:spPr>
          <a:xfrm>
            <a:off x="3299947" y="4916125"/>
            <a:ext cx="978164" cy="978164"/>
          </a:xfrm>
          <a:prstGeom prst="rect">
            <a:avLst/>
          </a:prstGeom>
        </p:spPr>
      </p:pic>
      <p:pic>
        <p:nvPicPr>
          <p:cNvPr id="15" name="Immagine 14">
            <a:extLst>
              <a:ext uri="{FF2B5EF4-FFF2-40B4-BE49-F238E27FC236}">
                <a16:creationId xmlns:a16="http://schemas.microsoft.com/office/drawing/2014/main" id="{02FF64B2-F8FA-4244-B631-8DE028AC8428}"/>
              </a:ext>
            </a:extLst>
          </p:cNvPr>
          <p:cNvPicPr>
            <a:picLocks noChangeAspect="1"/>
          </p:cNvPicPr>
          <p:nvPr/>
        </p:nvPicPr>
        <p:blipFill>
          <a:blip r:embed="rId7"/>
          <a:stretch>
            <a:fillRect/>
          </a:stretch>
        </p:blipFill>
        <p:spPr>
          <a:xfrm flipH="1">
            <a:off x="11078177" y="0"/>
            <a:ext cx="1113823" cy="2174496"/>
          </a:xfrm>
          <a:prstGeom prst="rect">
            <a:avLst/>
          </a:prstGeom>
        </p:spPr>
      </p:pic>
      <p:pic>
        <p:nvPicPr>
          <p:cNvPr id="21" name="Immagine 20">
            <a:extLst>
              <a:ext uri="{FF2B5EF4-FFF2-40B4-BE49-F238E27FC236}">
                <a16:creationId xmlns:a16="http://schemas.microsoft.com/office/drawing/2014/main" id="{0E709185-BB57-4481-AA7B-88C9EAB22B8F}"/>
              </a:ext>
            </a:extLst>
          </p:cNvPr>
          <p:cNvPicPr>
            <a:picLocks noChangeAspect="1"/>
          </p:cNvPicPr>
          <p:nvPr/>
        </p:nvPicPr>
        <p:blipFill>
          <a:blip r:embed="rId8"/>
          <a:stretch>
            <a:fillRect/>
          </a:stretch>
        </p:blipFill>
        <p:spPr>
          <a:xfrm>
            <a:off x="4184960" y="1377773"/>
            <a:ext cx="1225926" cy="1483302"/>
          </a:xfrm>
          <a:prstGeom prst="rect">
            <a:avLst/>
          </a:prstGeom>
        </p:spPr>
      </p:pic>
      <p:pic>
        <p:nvPicPr>
          <p:cNvPr id="25" name="Immagine 24">
            <a:extLst>
              <a:ext uri="{FF2B5EF4-FFF2-40B4-BE49-F238E27FC236}">
                <a16:creationId xmlns:a16="http://schemas.microsoft.com/office/drawing/2014/main" id="{38613FF5-AB52-4B84-BF81-7369A53D9623}"/>
              </a:ext>
            </a:extLst>
          </p:cNvPr>
          <p:cNvPicPr>
            <a:picLocks noChangeAspect="1"/>
          </p:cNvPicPr>
          <p:nvPr/>
        </p:nvPicPr>
        <p:blipFill>
          <a:blip r:embed="rId9"/>
          <a:stretch>
            <a:fillRect/>
          </a:stretch>
        </p:blipFill>
        <p:spPr>
          <a:xfrm>
            <a:off x="10353370" y="2505600"/>
            <a:ext cx="1449614" cy="1449614"/>
          </a:xfrm>
          <a:prstGeom prst="rect">
            <a:avLst/>
          </a:prstGeom>
        </p:spPr>
      </p:pic>
      <p:sp>
        <p:nvSpPr>
          <p:cNvPr id="27" name="CasellaDiTesto 26">
            <a:extLst>
              <a:ext uri="{FF2B5EF4-FFF2-40B4-BE49-F238E27FC236}">
                <a16:creationId xmlns:a16="http://schemas.microsoft.com/office/drawing/2014/main" id="{9D9EF126-A9F4-4073-85DB-94DC88AA94B7}"/>
              </a:ext>
            </a:extLst>
          </p:cNvPr>
          <p:cNvSpPr txBox="1"/>
          <p:nvPr/>
        </p:nvSpPr>
        <p:spPr>
          <a:xfrm>
            <a:off x="3677574" y="2861075"/>
            <a:ext cx="3103542"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Ambiente di sviluppo</a:t>
            </a:r>
          </a:p>
        </p:txBody>
      </p:sp>
      <p:sp>
        <p:nvSpPr>
          <p:cNvPr id="28" name="CasellaDiTesto 27">
            <a:extLst>
              <a:ext uri="{FF2B5EF4-FFF2-40B4-BE49-F238E27FC236}">
                <a16:creationId xmlns:a16="http://schemas.microsoft.com/office/drawing/2014/main" id="{02160F8D-B5DA-4868-8A10-87BE54D891A4}"/>
              </a:ext>
            </a:extLst>
          </p:cNvPr>
          <p:cNvSpPr txBox="1"/>
          <p:nvPr/>
        </p:nvSpPr>
        <p:spPr>
          <a:xfrm>
            <a:off x="4238141" y="5092262"/>
            <a:ext cx="1564932" cy="646331"/>
          </a:xfrm>
          <a:prstGeom prst="rect">
            <a:avLst/>
          </a:prstGeom>
          <a:noFill/>
        </p:spPr>
        <p:txBody>
          <a:bodyPr wrap="square" rtlCol="0">
            <a:spAutoFit/>
          </a:bodyPr>
          <a:lstStyle/>
          <a:p>
            <a:r>
              <a:rPr lang="it-IT" b="1" dirty="0"/>
              <a:t>DB BROWSER FOR SQLITE</a:t>
            </a:r>
          </a:p>
        </p:txBody>
      </p:sp>
      <p:sp>
        <p:nvSpPr>
          <p:cNvPr id="29" name="CasellaDiTesto 28">
            <a:extLst>
              <a:ext uri="{FF2B5EF4-FFF2-40B4-BE49-F238E27FC236}">
                <a16:creationId xmlns:a16="http://schemas.microsoft.com/office/drawing/2014/main" id="{90CE9527-208D-474E-943F-D91AD3E71717}"/>
              </a:ext>
            </a:extLst>
          </p:cNvPr>
          <p:cNvSpPr txBox="1"/>
          <p:nvPr/>
        </p:nvSpPr>
        <p:spPr>
          <a:xfrm>
            <a:off x="8922282" y="3137679"/>
            <a:ext cx="2017643"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Linguaggi</a:t>
            </a:r>
          </a:p>
        </p:txBody>
      </p:sp>
      <p:sp>
        <p:nvSpPr>
          <p:cNvPr id="30" name="CasellaDiTesto 29">
            <a:extLst>
              <a:ext uri="{FF2B5EF4-FFF2-40B4-BE49-F238E27FC236}">
                <a16:creationId xmlns:a16="http://schemas.microsoft.com/office/drawing/2014/main" id="{38395D61-2D72-4588-A4BB-A237937B6B06}"/>
              </a:ext>
            </a:extLst>
          </p:cNvPr>
          <p:cNvSpPr txBox="1"/>
          <p:nvPr/>
        </p:nvSpPr>
        <p:spPr>
          <a:xfrm>
            <a:off x="8439917" y="5837551"/>
            <a:ext cx="2500008"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Version Control system</a:t>
            </a:r>
          </a:p>
        </p:txBody>
      </p:sp>
      <p:pic>
        <p:nvPicPr>
          <p:cNvPr id="34" name="Immagine 33">
            <a:extLst>
              <a:ext uri="{FF2B5EF4-FFF2-40B4-BE49-F238E27FC236}">
                <a16:creationId xmlns:a16="http://schemas.microsoft.com/office/drawing/2014/main" id="{3A7A00A4-18F5-4659-807C-E1CC6D6A4BFE}"/>
              </a:ext>
            </a:extLst>
          </p:cNvPr>
          <p:cNvPicPr>
            <a:picLocks noChangeAspect="1"/>
          </p:cNvPicPr>
          <p:nvPr/>
        </p:nvPicPr>
        <p:blipFill>
          <a:blip r:embed="rId10"/>
          <a:stretch>
            <a:fillRect/>
          </a:stretch>
        </p:blipFill>
        <p:spPr>
          <a:xfrm>
            <a:off x="8038774" y="4207769"/>
            <a:ext cx="2765684" cy="1555697"/>
          </a:xfrm>
          <a:prstGeom prst="rect">
            <a:avLst/>
          </a:prstGeom>
        </p:spPr>
      </p:pic>
      <p:sp>
        <p:nvSpPr>
          <p:cNvPr id="36" name="CasellaDiTesto 35">
            <a:extLst>
              <a:ext uri="{FF2B5EF4-FFF2-40B4-BE49-F238E27FC236}">
                <a16:creationId xmlns:a16="http://schemas.microsoft.com/office/drawing/2014/main" id="{E55530BB-E6E1-4754-B474-1670EEAB0BE3}"/>
              </a:ext>
            </a:extLst>
          </p:cNvPr>
          <p:cNvSpPr txBox="1"/>
          <p:nvPr/>
        </p:nvSpPr>
        <p:spPr>
          <a:xfrm>
            <a:off x="5472046" y="4014031"/>
            <a:ext cx="1794862"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Libreria database</a:t>
            </a:r>
          </a:p>
        </p:txBody>
      </p:sp>
      <p:sp>
        <p:nvSpPr>
          <p:cNvPr id="37" name="CasellaDiTesto 36">
            <a:extLst>
              <a:ext uri="{FF2B5EF4-FFF2-40B4-BE49-F238E27FC236}">
                <a16:creationId xmlns:a16="http://schemas.microsoft.com/office/drawing/2014/main" id="{5F042CEA-C9C0-4E37-9683-EF2B22D04CA0}"/>
              </a:ext>
            </a:extLst>
          </p:cNvPr>
          <p:cNvSpPr txBox="1"/>
          <p:nvPr/>
        </p:nvSpPr>
        <p:spPr>
          <a:xfrm>
            <a:off x="5823156" y="4892885"/>
            <a:ext cx="1751703" cy="923330"/>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Software di  gestione database</a:t>
            </a:r>
          </a:p>
        </p:txBody>
      </p:sp>
    </p:spTree>
    <p:extLst>
      <p:ext uri="{BB962C8B-B14F-4D97-AF65-F5344CB8AC3E}">
        <p14:creationId xmlns:p14="http://schemas.microsoft.com/office/powerpoint/2010/main" val="28691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1DF4C412-8C67-4916-8B01-C1F26C352413}"/>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5940" y="2767487"/>
            <a:ext cx="2500009" cy="4090514"/>
          </a:xfrm>
          <a:prstGeom prst="rect">
            <a:avLst/>
          </a:prstGeom>
        </p:spPr>
      </p:pic>
      <p:sp>
        <p:nvSpPr>
          <p:cNvPr id="13" name="Titolo 5">
            <a:extLst>
              <a:ext uri="{FF2B5EF4-FFF2-40B4-BE49-F238E27FC236}">
                <a16:creationId xmlns:a16="http://schemas.microsoft.com/office/drawing/2014/main" id="{A7A8FDCD-F2BB-4386-A994-9CB7F8F526DE}"/>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HOME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monitor, cellulare, nero&#10;&#10;Descrizione generata automaticamente">
            <a:extLst>
              <a:ext uri="{FF2B5EF4-FFF2-40B4-BE49-F238E27FC236}">
                <a16:creationId xmlns:a16="http://schemas.microsoft.com/office/drawing/2014/main" id="{28CD1AD4-6D0E-4A3A-8109-62D9D851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000" y="1132028"/>
            <a:ext cx="2502000" cy="5096667"/>
          </a:xfrm>
          <a:prstGeom prst="rect">
            <a:avLst/>
          </a:prstGeom>
        </p:spPr>
      </p:pic>
      <p:sp>
        <p:nvSpPr>
          <p:cNvPr id="6" name="CasellaDiTesto 5">
            <a:extLst>
              <a:ext uri="{FF2B5EF4-FFF2-40B4-BE49-F238E27FC236}">
                <a16:creationId xmlns:a16="http://schemas.microsoft.com/office/drawing/2014/main" id="{8641D51E-1686-4938-8DAB-64C75DF24FB2}"/>
              </a:ext>
            </a:extLst>
          </p:cNvPr>
          <p:cNvSpPr txBox="1"/>
          <p:nvPr/>
        </p:nvSpPr>
        <p:spPr>
          <a:xfrm>
            <a:off x="7254402" y="2480032"/>
            <a:ext cx="4120588" cy="1754326"/>
          </a:xfrm>
          <a:prstGeom prst="rect">
            <a:avLst/>
          </a:prstGeom>
          <a:noFill/>
        </p:spPr>
        <p:txBody>
          <a:bodyPr wrap="square" rtlCol="0">
            <a:spAutoFit/>
          </a:bodyPr>
          <a:lstStyle/>
          <a:p>
            <a:r>
              <a:rPr lang="it-IT" dirty="0"/>
              <a:t>Nella Home Page vengono mostrati i turni della settimana corrente e le entrate nette mensili (entrate lorde – costi del carburante se inseriti). È possibile eliminare un turno semplicemente tenendo premuto su di esso.</a:t>
            </a:r>
          </a:p>
        </p:txBody>
      </p:sp>
    </p:spTree>
    <p:extLst>
      <p:ext uri="{BB962C8B-B14F-4D97-AF65-F5344CB8AC3E}">
        <p14:creationId xmlns:p14="http://schemas.microsoft.com/office/powerpoint/2010/main" val="15674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EDC189C7-BABC-4E40-90A9-65E0A44578F1}"/>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5940" y="2767486"/>
            <a:ext cx="2500009" cy="4090514"/>
          </a:xfrm>
          <a:prstGeom prst="rect">
            <a:avLst/>
          </a:prstGeom>
        </p:spPr>
      </p:pic>
      <p:sp>
        <p:nvSpPr>
          <p:cNvPr id="12" name="Titolo 5">
            <a:extLst>
              <a:ext uri="{FF2B5EF4-FFF2-40B4-BE49-F238E27FC236}">
                <a16:creationId xmlns:a16="http://schemas.microsoft.com/office/drawing/2014/main" id="{AE3BF640-A101-48AB-A39C-0D360CDFD7A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DESTINAZIONI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telefono, cellulare, screenshot&#10;&#10;Descrizione generata automaticamente">
            <a:extLst>
              <a:ext uri="{FF2B5EF4-FFF2-40B4-BE49-F238E27FC236}">
                <a16:creationId xmlns:a16="http://schemas.microsoft.com/office/drawing/2014/main" id="{AE0F9E47-1D97-4D42-AFE6-33746BA71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340" y="1206970"/>
            <a:ext cx="2309633" cy="4833733"/>
          </a:xfrm>
          <a:prstGeom prst="rect">
            <a:avLst/>
          </a:prstGeom>
        </p:spPr>
      </p:pic>
      <p:pic>
        <p:nvPicPr>
          <p:cNvPr id="11" name="Immagine 10" descr="Immagine che contiene testo, elettronico, screenshot&#10;&#10;Descrizione generata automaticamente">
            <a:extLst>
              <a:ext uri="{FF2B5EF4-FFF2-40B4-BE49-F238E27FC236}">
                <a16:creationId xmlns:a16="http://schemas.microsoft.com/office/drawing/2014/main" id="{0C642286-88A0-479F-B9FD-C0146E78C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445" y="999126"/>
            <a:ext cx="1554249" cy="3177175"/>
          </a:xfrm>
          <a:prstGeom prst="rect">
            <a:avLst/>
          </a:prstGeom>
        </p:spPr>
      </p:pic>
      <p:cxnSp>
        <p:nvCxnSpPr>
          <p:cNvPr id="16" name="Connettore 2 15">
            <a:extLst>
              <a:ext uri="{FF2B5EF4-FFF2-40B4-BE49-F238E27FC236}">
                <a16:creationId xmlns:a16="http://schemas.microsoft.com/office/drawing/2014/main" id="{F6AA91B5-92A5-4AFF-8EB7-3CCC13D5A4C2}"/>
              </a:ext>
            </a:extLst>
          </p:cNvPr>
          <p:cNvCxnSpPr>
            <a:cxnSpLocks/>
          </p:cNvCxnSpPr>
          <p:nvPr/>
        </p:nvCxnSpPr>
        <p:spPr>
          <a:xfrm flipV="1">
            <a:off x="4623600" y="2996430"/>
            <a:ext cx="2873873" cy="1525874"/>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0B61BFC0-1215-449F-9EBA-33DBB184B652}"/>
              </a:ext>
            </a:extLst>
          </p:cNvPr>
          <p:cNvPicPr>
            <a:picLocks noChangeAspect="1"/>
          </p:cNvPicPr>
          <p:nvPr/>
        </p:nvPicPr>
        <p:blipFill>
          <a:blip r:embed="rId7"/>
          <a:stretch>
            <a:fillRect/>
          </a:stretch>
        </p:blipFill>
        <p:spPr>
          <a:xfrm>
            <a:off x="10011858" y="80458"/>
            <a:ext cx="1497483" cy="3091005"/>
          </a:xfrm>
          <a:prstGeom prst="rect">
            <a:avLst/>
          </a:prstGeom>
        </p:spPr>
      </p:pic>
      <p:cxnSp>
        <p:nvCxnSpPr>
          <p:cNvPr id="25" name="Connettore 2 24">
            <a:extLst>
              <a:ext uri="{FF2B5EF4-FFF2-40B4-BE49-F238E27FC236}">
                <a16:creationId xmlns:a16="http://schemas.microsoft.com/office/drawing/2014/main" id="{4374E8E7-19C7-4105-8583-7294DE6A635E}"/>
              </a:ext>
            </a:extLst>
          </p:cNvPr>
          <p:cNvCxnSpPr>
            <a:cxnSpLocks/>
          </p:cNvCxnSpPr>
          <p:nvPr/>
        </p:nvCxnSpPr>
        <p:spPr>
          <a:xfrm flipV="1">
            <a:off x="7743463" y="1562582"/>
            <a:ext cx="2349661" cy="1866418"/>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2064593D-D452-407E-BCED-1096FD6F1000}"/>
              </a:ext>
            </a:extLst>
          </p:cNvPr>
          <p:cNvPicPr>
            <a:picLocks noChangeAspect="1"/>
          </p:cNvPicPr>
          <p:nvPr/>
        </p:nvPicPr>
        <p:blipFill>
          <a:blip r:embed="rId8"/>
          <a:stretch>
            <a:fillRect/>
          </a:stretch>
        </p:blipFill>
        <p:spPr>
          <a:xfrm>
            <a:off x="10383796" y="3429000"/>
            <a:ext cx="1533302" cy="3161522"/>
          </a:xfrm>
          <a:prstGeom prst="rect">
            <a:avLst/>
          </a:prstGeom>
        </p:spPr>
      </p:pic>
      <p:sp>
        <p:nvSpPr>
          <p:cNvPr id="35" name="Ovale 34">
            <a:extLst>
              <a:ext uri="{FF2B5EF4-FFF2-40B4-BE49-F238E27FC236}">
                <a16:creationId xmlns:a16="http://schemas.microsoft.com/office/drawing/2014/main" id="{31D22F85-4CAF-4171-9610-42CB705F1278}"/>
              </a:ext>
            </a:extLst>
          </p:cNvPr>
          <p:cNvSpPr/>
          <p:nvPr/>
        </p:nvSpPr>
        <p:spPr>
          <a:xfrm>
            <a:off x="4867552" y="542243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6" name="Ovale 35">
            <a:extLst>
              <a:ext uri="{FF2B5EF4-FFF2-40B4-BE49-F238E27FC236}">
                <a16:creationId xmlns:a16="http://schemas.microsoft.com/office/drawing/2014/main" id="{DDCE7B14-4AFA-48A7-BD42-E9EB52B64B14}"/>
              </a:ext>
            </a:extLst>
          </p:cNvPr>
          <p:cNvSpPr/>
          <p:nvPr/>
        </p:nvSpPr>
        <p:spPr>
          <a:xfrm>
            <a:off x="10421408" y="3395236"/>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7" name="Ovale 36">
            <a:extLst>
              <a:ext uri="{FF2B5EF4-FFF2-40B4-BE49-F238E27FC236}">
                <a16:creationId xmlns:a16="http://schemas.microsoft.com/office/drawing/2014/main" id="{E1DD27E4-CA04-4DA1-A253-549ECC39E1AC}"/>
              </a:ext>
            </a:extLst>
          </p:cNvPr>
          <p:cNvSpPr/>
          <p:nvPr/>
        </p:nvSpPr>
        <p:spPr>
          <a:xfrm>
            <a:off x="5216310" y="4522304"/>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pic>
        <p:nvPicPr>
          <p:cNvPr id="40" name="Immagine 39">
            <a:extLst>
              <a:ext uri="{FF2B5EF4-FFF2-40B4-BE49-F238E27FC236}">
                <a16:creationId xmlns:a16="http://schemas.microsoft.com/office/drawing/2014/main" id="{114128D2-F457-483D-8D67-DE083464E51E}"/>
              </a:ext>
            </a:extLst>
          </p:cNvPr>
          <p:cNvPicPr>
            <a:picLocks noChangeAspect="1"/>
          </p:cNvPicPr>
          <p:nvPr/>
        </p:nvPicPr>
        <p:blipFill>
          <a:blip r:embed="rId9"/>
          <a:stretch>
            <a:fillRect/>
          </a:stretch>
        </p:blipFill>
        <p:spPr>
          <a:xfrm>
            <a:off x="8512088" y="3954568"/>
            <a:ext cx="1273037" cy="2681699"/>
          </a:xfrm>
          <a:prstGeom prst="rect">
            <a:avLst/>
          </a:prstGeom>
        </p:spPr>
      </p:pic>
      <p:sp>
        <p:nvSpPr>
          <p:cNvPr id="38" name="Ovale 37">
            <a:extLst>
              <a:ext uri="{FF2B5EF4-FFF2-40B4-BE49-F238E27FC236}">
                <a16:creationId xmlns:a16="http://schemas.microsoft.com/office/drawing/2014/main" id="{CDF5B136-C712-49A1-8BCD-A166766DFD90}"/>
              </a:ext>
            </a:extLst>
          </p:cNvPr>
          <p:cNvSpPr/>
          <p:nvPr/>
        </p:nvSpPr>
        <p:spPr>
          <a:xfrm>
            <a:off x="8536406" y="4062001"/>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1" name="CasellaDiTesto 40">
            <a:extLst>
              <a:ext uri="{FF2B5EF4-FFF2-40B4-BE49-F238E27FC236}">
                <a16:creationId xmlns:a16="http://schemas.microsoft.com/office/drawing/2014/main" id="{57A6393B-CCB8-4E19-AE82-B2FD99560154}"/>
              </a:ext>
            </a:extLst>
          </p:cNvPr>
          <p:cNvSpPr txBox="1"/>
          <p:nvPr/>
        </p:nvSpPr>
        <p:spPr>
          <a:xfrm>
            <a:off x="5743064" y="4750904"/>
            <a:ext cx="2270142" cy="1200329"/>
          </a:xfrm>
          <a:prstGeom prst="rect">
            <a:avLst/>
          </a:prstGeom>
          <a:noFill/>
        </p:spPr>
        <p:txBody>
          <a:bodyPr wrap="square" rtlCol="0">
            <a:spAutoFit/>
          </a:bodyPr>
          <a:lstStyle/>
          <a:p>
            <a:r>
              <a:rPr lang="it-IT" dirty="0"/>
              <a:t>Tenendo premuto una destinazione è possibile decidere di eliminarla</a:t>
            </a:r>
          </a:p>
        </p:txBody>
      </p:sp>
    </p:spTree>
    <p:extLst>
      <p:ext uri="{BB962C8B-B14F-4D97-AF65-F5344CB8AC3E}">
        <p14:creationId xmlns:p14="http://schemas.microsoft.com/office/powerpoint/2010/main" val="32835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19FF3341-2E80-47F2-91AB-5750AE8918D8}"/>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F0C40106-8671-4CD5-A5E4-249428F4C1A9}"/>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TURNI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elettronico&#10;&#10;Descrizione generata automaticamente">
            <a:extLst>
              <a:ext uri="{FF2B5EF4-FFF2-40B4-BE49-F238E27FC236}">
                <a16:creationId xmlns:a16="http://schemas.microsoft.com/office/drawing/2014/main" id="{41EF525B-6180-456B-9BE1-4FEDDBA48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793" y="1132028"/>
            <a:ext cx="2413207" cy="5003687"/>
          </a:xfrm>
          <a:prstGeom prst="rect">
            <a:avLst/>
          </a:prstGeom>
        </p:spPr>
      </p:pic>
      <p:sp>
        <p:nvSpPr>
          <p:cNvPr id="9" name="CasellaDiTesto 8">
            <a:extLst>
              <a:ext uri="{FF2B5EF4-FFF2-40B4-BE49-F238E27FC236}">
                <a16:creationId xmlns:a16="http://schemas.microsoft.com/office/drawing/2014/main" id="{778750DF-9893-452C-B805-0DCFB477A201}"/>
              </a:ext>
            </a:extLst>
          </p:cNvPr>
          <p:cNvSpPr txBox="1"/>
          <p:nvPr/>
        </p:nvSpPr>
        <p:spPr>
          <a:xfrm>
            <a:off x="6551269" y="1385104"/>
            <a:ext cx="2801073" cy="1200329"/>
          </a:xfrm>
          <a:prstGeom prst="rect">
            <a:avLst/>
          </a:prstGeom>
          <a:noFill/>
        </p:spPr>
        <p:txBody>
          <a:bodyPr wrap="square" rtlCol="0">
            <a:spAutoFit/>
          </a:bodyPr>
          <a:lstStyle/>
          <a:p>
            <a:r>
              <a:rPr lang="it-IT" dirty="0"/>
              <a:t>Nella pagina turni è possibile aggiungere un nuovo turno o modificarne uno già esistente</a:t>
            </a:r>
          </a:p>
        </p:txBody>
      </p:sp>
      <p:pic>
        <p:nvPicPr>
          <p:cNvPr id="13" name="Immagine 12">
            <a:extLst>
              <a:ext uri="{FF2B5EF4-FFF2-40B4-BE49-F238E27FC236}">
                <a16:creationId xmlns:a16="http://schemas.microsoft.com/office/drawing/2014/main" id="{7BF53007-8376-42E9-B45E-5232DB57DADE}"/>
              </a:ext>
            </a:extLst>
          </p:cNvPr>
          <p:cNvPicPr>
            <a:picLocks noChangeAspect="1"/>
          </p:cNvPicPr>
          <p:nvPr/>
        </p:nvPicPr>
        <p:blipFill>
          <a:blip r:embed="rId6"/>
          <a:stretch>
            <a:fillRect/>
          </a:stretch>
        </p:blipFill>
        <p:spPr>
          <a:xfrm>
            <a:off x="9593491" y="1949666"/>
            <a:ext cx="2177962" cy="4549173"/>
          </a:xfrm>
          <a:prstGeom prst="rect">
            <a:avLst/>
          </a:prstGeom>
        </p:spPr>
      </p:pic>
      <p:cxnSp>
        <p:nvCxnSpPr>
          <p:cNvPr id="15" name="Connettore 2 14">
            <a:extLst>
              <a:ext uri="{FF2B5EF4-FFF2-40B4-BE49-F238E27FC236}">
                <a16:creationId xmlns:a16="http://schemas.microsoft.com/office/drawing/2014/main" id="{7FD5274B-DB07-4CC3-9ACD-521D0C23F38B}"/>
              </a:ext>
            </a:extLst>
          </p:cNvPr>
          <p:cNvCxnSpPr>
            <a:cxnSpLocks/>
          </p:cNvCxnSpPr>
          <p:nvPr/>
        </p:nvCxnSpPr>
        <p:spPr>
          <a:xfrm flipV="1">
            <a:off x="5150734" y="4421530"/>
            <a:ext cx="4442757" cy="671331"/>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8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04B5B1F7-3C42-40B9-9F87-81320C325BE0}"/>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7"/>
            <a:ext cx="2500009" cy="4090514"/>
          </a:xfrm>
          <a:prstGeom prst="rect">
            <a:avLst/>
          </a:prstGeom>
        </p:spPr>
      </p:pic>
      <p:sp>
        <p:nvSpPr>
          <p:cNvPr id="11" name="Titolo 5">
            <a:extLst>
              <a:ext uri="{FF2B5EF4-FFF2-40B4-BE49-F238E27FC236}">
                <a16:creationId xmlns:a16="http://schemas.microsoft.com/office/drawing/2014/main" id="{6417CF9E-050A-4EF9-9468-BBA56ED8B81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ENTRATE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cellulare, elettronico&#10;&#10;Descrizione generata automaticamente">
            <a:extLst>
              <a:ext uri="{FF2B5EF4-FFF2-40B4-BE49-F238E27FC236}">
                <a16:creationId xmlns:a16="http://schemas.microsoft.com/office/drawing/2014/main" id="{5F3689A7-E945-43A1-9AF8-75B695555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975" y="1017728"/>
            <a:ext cx="1856937" cy="3853364"/>
          </a:xfrm>
          <a:prstGeom prst="rect">
            <a:avLst/>
          </a:prstGeom>
        </p:spPr>
      </p:pic>
      <p:pic>
        <p:nvPicPr>
          <p:cNvPr id="12" name="Immagine 11" descr="Immagine che contiene testo, monitor, cellulare, telefono&#10;&#10;Descrizione generata automaticamente">
            <a:extLst>
              <a:ext uri="{FF2B5EF4-FFF2-40B4-BE49-F238E27FC236}">
                <a16:creationId xmlns:a16="http://schemas.microsoft.com/office/drawing/2014/main" id="{948B9004-41A3-4A29-A993-6FA45CC2B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9392" y="2870897"/>
            <a:ext cx="1854677" cy="3853364"/>
          </a:xfrm>
          <a:prstGeom prst="rect">
            <a:avLst/>
          </a:prstGeom>
        </p:spPr>
      </p:pic>
      <p:pic>
        <p:nvPicPr>
          <p:cNvPr id="14" name="Immagine 13" descr="Immagine che contiene testo, monitor, cellulare, telefono&#10;&#10;Descrizione generata automaticamente">
            <a:extLst>
              <a:ext uri="{FF2B5EF4-FFF2-40B4-BE49-F238E27FC236}">
                <a16:creationId xmlns:a16="http://schemas.microsoft.com/office/drawing/2014/main" id="{0AF6539C-65F5-4541-BC9D-3CE375679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3574" y="1132028"/>
            <a:ext cx="2500009" cy="5202882"/>
          </a:xfrm>
          <a:prstGeom prst="rect">
            <a:avLst/>
          </a:prstGeom>
        </p:spPr>
      </p:pic>
      <p:sp>
        <p:nvSpPr>
          <p:cNvPr id="20" name="Ovale 19">
            <a:extLst>
              <a:ext uri="{FF2B5EF4-FFF2-40B4-BE49-F238E27FC236}">
                <a16:creationId xmlns:a16="http://schemas.microsoft.com/office/drawing/2014/main" id="{3AA4DCA9-F79E-484B-988F-66F568C03451}"/>
              </a:ext>
            </a:extLst>
          </p:cNvPr>
          <p:cNvSpPr/>
          <p:nvPr/>
        </p:nvSpPr>
        <p:spPr>
          <a:xfrm>
            <a:off x="4105039"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1" name="Ovale 20">
            <a:extLst>
              <a:ext uri="{FF2B5EF4-FFF2-40B4-BE49-F238E27FC236}">
                <a16:creationId xmlns:a16="http://schemas.microsoft.com/office/drawing/2014/main" id="{52CE55E3-B61B-4E48-A003-9FFA2A95B50A}"/>
              </a:ext>
            </a:extLst>
          </p:cNvPr>
          <p:cNvSpPr/>
          <p:nvPr/>
        </p:nvSpPr>
        <p:spPr>
          <a:xfrm>
            <a:off x="7557948" y="101772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A2836F19-F963-4F83-AB92-3835B7F6355A}"/>
              </a:ext>
            </a:extLst>
          </p:cNvPr>
          <p:cNvSpPr/>
          <p:nvPr/>
        </p:nvSpPr>
        <p:spPr>
          <a:xfrm>
            <a:off x="9999392" y="287089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3" name="Ovale 22">
            <a:extLst>
              <a:ext uri="{FF2B5EF4-FFF2-40B4-BE49-F238E27FC236}">
                <a16:creationId xmlns:a16="http://schemas.microsoft.com/office/drawing/2014/main" id="{348AE6D4-E9DA-4038-9692-18FE1D6CF45C}"/>
              </a:ext>
            </a:extLst>
          </p:cNvPr>
          <p:cNvSpPr/>
          <p:nvPr/>
        </p:nvSpPr>
        <p:spPr>
          <a:xfrm>
            <a:off x="5097777"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6" name="CasellaDiTesto 25">
            <a:extLst>
              <a:ext uri="{FF2B5EF4-FFF2-40B4-BE49-F238E27FC236}">
                <a16:creationId xmlns:a16="http://schemas.microsoft.com/office/drawing/2014/main" id="{9FCBCE59-1858-42FB-BB7B-4E7BA3102F6F}"/>
              </a:ext>
            </a:extLst>
          </p:cNvPr>
          <p:cNvSpPr txBox="1"/>
          <p:nvPr/>
        </p:nvSpPr>
        <p:spPr>
          <a:xfrm>
            <a:off x="5573944" y="3980478"/>
            <a:ext cx="2048949" cy="1200329"/>
          </a:xfrm>
          <a:prstGeom prst="rect">
            <a:avLst/>
          </a:prstGeom>
          <a:noFill/>
        </p:spPr>
        <p:txBody>
          <a:bodyPr wrap="square">
            <a:spAutoFit/>
          </a:bodyPr>
          <a:lstStyle/>
          <a:p>
            <a:r>
              <a:rPr lang="it-IT" dirty="0"/>
              <a:t>Tenendo premuto una destinazione è possibile decidere di eliminarla</a:t>
            </a:r>
          </a:p>
        </p:txBody>
      </p:sp>
    </p:spTree>
    <p:extLst>
      <p:ext uri="{BB962C8B-B14F-4D97-AF65-F5344CB8AC3E}">
        <p14:creationId xmlns:p14="http://schemas.microsoft.com/office/powerpoint/2010/main" val="376608814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2699</TotalTime>
  <Words>264</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Rounded MT Bold</vt:lpstr>
      <vt:lpstr>Bangers</vt:lpstr>
      <vt:lpstr>Calibri</vt:lpstr>
      <vt:lpstr>Calibri Light</vt:lpstr>
      <vt:lpstr>Courier New</vt:lpstr>
      <vt:lpstr>Tema di Office</vt:lpstr>
      <vt:lpstr>Presentazione standard di PowerPoint</vt:lpstr>
      <vt:lpstr>COS’è Pony helper?</vt:lpstr>
      <vt:lpstr>STRUTTURA INTERNA</vt:lpstr>
      <vt:lpstr>Informazioni tecniche</vt:lpstr>
      <vt:lpstr>STRUMENTI utilizzati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KEVIN MALAGOLI</dc:creator>
  <cp:lastModifiedBy>KEVIN MALAGOLI</cp:lastModifiedBy>
  <cp:revision>8</cp:revision>
  <dcterms:created xsi:type="dcterms:W3CDTF">2021-10-26T16:26:38Z</dcterms:created>
  <dcterms:modified xsi:type="dcterms:W3CDTF">2021-10-30T08:51:51Z</dcterms:modified>
</cp:coreProperties>
</file>